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p:restoredLeft sz="5854"/>
    <p:restoredTop sz="86420"/>
  </p:normalViewPr>
  <p:slideViewPr>
    <p:cSldViewPr snapToGrid="0" snapToObjects="1">
      <p:cViewPr varScale="1">
        <p:scale>
          <a:sx n="109" d="100"/>
          <a:sy n="109" d="100"/>
        </p:scale>
        <p:origin x="1576"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943"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2392"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2392" y="1647736"/>
                <a:ext cx="8914564" cy="4827884"/>
              </a:xfrm>
              <a:blipFill>
                <a:blip r:embed="rId3"/>
                <a:stretch>
                  <a:fillRect l="-5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4553" y="1331776"/>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4553" y="1331776"/>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069314" y="1473342"/>
                <a:ext cx="874678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069314" y="1473342"/>
                <a:ext cx="8746781" cy="4527431"/>
              </a:xfrm>
              <a:prstGeom prst="rect">
                <a:avLst/>
              </a:prstGeom>
              <a:blipFill>
                <a:blip r:embed="rId3"/>
                <a:stretch>
                  <a:fillRect l="-101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1065851" y="1556213"/>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65851" y="1556213"/>
                <a:ext cx="9139683" cy="4959945"/>
              </a:xfrm>
              <a:prstGeom prst="rect">
                <a:avLst/>
              </a:prstGeom>
              <a:blipFill>
                <a:blip r:embed="rId3"/>
                <a:stretch>
                  <a:fillRect l="-111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13828" y="1423578"/>
                <a:ext cx="8177067" cy="47595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(V</a:t>
                </a:r>
                <a:r>
                  <a:rPr lang="en-US" baseline="-25000" dirty="0">
                    <a:solidFill>
                      <a:srgbClr val="000000"/>
                    </a:solidFill>
                    <a:latin typeface="Calibri" panose="020F0502020204030204" pitchFamily="34" charset="0"/>
                    <a:cs typeface="Calibri" panose="020F0502020204030204" pitchFamily="34" charset="0"/>
                    <a:sym typeface="Calibri"/>
                  </a:rPr>
                  <a:t>S</a:t>
                </a:r>
                <a:r>
                  <a:rPr lang="en-US" dirty="0">
                    <a:solidFill>
                      <a:srgbClr val="000000"/>
                    </a:solidFill>
                    <a:latin typeface="Calibri" panose="020F0502020204030204" pitchFamily="34" charset="0"/>
                    <a:cs typeface="Calibri" panose="020F0502020204030204" pitchFamily="34" charset="0"/>
                    <a:sym typeface="Calibri"/>
                  </a:rPr>
                  <a:t>).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r>
                      <a:rPr lang="en-US">
                        <a:solidFill>
                          <a:srgbClr val="000000"/>
                        </a:solidFill>
                        <a:latin typeface="Cambria Math" panose="02040503050406030204" pitchFamily="18" charset="0"/>
                        <a:cs typeface="Calibri" panose="020F0502020204030204" pitchFamily="34" charset="0"/>
                        <a:sym typeface="Calibri"/>
                      </a:rPr>
                      <m:t>(23</m:t>
                    </m:r>
                    <m:r>
                      <m:rPr>
                        <m:sty m:val="p"/>
                      </m:rPr>
                      <a:rPr lang="en-US">
                        <a:solidFill>
                          <a:srgbClr val="000000"/>
                        </a:solidFill>
                        <a:latin typeface="Cambria Math" panose="02040503050406030204" pitchFamily="18" charset="0"/>
                        <a:cs typeface="Calibri" panose="020F0502020204030204" pitchFamily="34" charset="0"/>
                        <a:sym typeface="Calibri"/>
                      </a:rPr>
                      <m:t>mA</m:t>
                    </m:r>
                    <m:r>
                      <a:rPr lang="en-US">
                        <a:solidFill>
                          <a:srgbClr val="000000"/>
                        </a:solidFill>
                        <a:latin typeface="Cambria Math" panose="02040503050406030204" pitchFamily="18" charset="0"/>
                        <a:cs typeface="Calibri" panose="020F0502020204030204" pitchFamily="34" charset="0"/>
                        <a:sym typeface="Calibri"/>
                      </a:rPr>
                      <m:t>)</m:t>
                    </m:r>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𝑣</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r>
                              <a:rPr lang="en-US" i="1">
                                <a:solidFill>
                                  <a:srgbClr val="000000"/>
                                </a:solidFill>
                                <a:latin typeface="Cambria Math" panose="02040503050406030204" pitchFamily="18" charset="0"/>
                                <a:cs typeface="Calibri" panose="020F0502020204030204" pitchFamily="34" charset="0"/>
                                <a:sym typeface="Calibri"/>
                              </a:rPr>
                              <m:t>−2.6</m:t>
                            </m:r>
                            <m:r>
                              <a:rPr lang="en-US" i="1">
                                <a:solidFill>
                                  <a:srgbClr val="000000"/>
                                </a:solidFill>
                                <a:latin typeface="Cambria Math" panose="02040503050406030204" pitchFamily="18" charset="0"/>
                                <a:cs typeface="Calibri" panose="020F0502020204030204" pitchFamily="34" charset="0"/>
                                <a:sym typeface="Calibri"/>
                              </a:rPr>
                              <m:t>𝑉</m:t>
                            </m:r>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DC: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𝑏</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𝑆</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𝐺</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den>
                        </m:f>
                      </m:den>
                    </m:f>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𝑠</m:t>
                        </m:r>
                      </m:sub>
                    </m:sSub>
                    <m:r>
                      <a:rPr lang="en-US" i="1">
                        <a:solidFill>
                          <a:srgbClr val="000000"/>
                        </a:solidFill>
                        <a:latin typeface="Cambria Math" panose="02040503050406030204" pitchFamily="18" charset="0"/>
                        <a:cs typeface="Calibri" panose="020F0502020204030204" pitchFamily="34" charset="0"/>
                        <a:sym typeface="Calibri"/>
                      </a:rPr>
                      <m:t>= .9998</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𝐺</m:t>
                        </m:r>
                      </m:sub>
                    </m:sSub>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𝑣</m:t>
                        </m:r>
                      </m:e>
                      <m:sub>
                        <m:r>
                          <a:rPr lang="en-US" i="1">
                            <a:solidFill>
                              <a:srgbClr val="000000"/>
                            </a:solidFill>
                            <a:latin typeface="Cambria Math" panose="02040503050406030204" pitchFamily="18" charset="0"/>
                            <a:cs typeface="Calibri" panose="020F0502020204030204" pitchFamily="34" charset="0"/>
                            <a:sym typeface="Calibri"/>
                          </a:rPr>
                          <m:t>𝑔𝑠</m:t>
                        </m:r>
                      </m:sub>
                    </m:sSub>
                    <m:r>
                      <a:rPr lang="en-US" i="1">
                        <a:solidFill>
                          <a:srgbClr val="000000"/>
                        </a:solidFill>
                        <a:latin typeface="Cambria Math" panose="02040503050406030204" pitchFamily="18" charset="0"/>
                        <a:cs typeface="Calibri" panose="020F0502020204030204" pitchFamily="34" charset="0"/>
                        <a:sym typeface="Calibri"/>
                      </a:rPr>
                      <m:t>=.0002</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r>
                      <a:rPr lang="en-US">
                        <a:solidFill>
                          <a:srgbClr val="000000"/>
                        </a:solidFill>
                        <a:latin typeface="Cambria Math" panose="02040503050406030204" pitchFamily="18" charset="0"/>
                        <a:cs typeface="Calibri" panose="020F0502020204030204" pitchFamily="34" charset="0"/>
                        <a:sym typeface="Calibri"/>
                      </a:rPr>
                      <m:t>(23</m:t>
                    </m:r>
                    <m:r>
                      <m:rPr>
                        <m:sty m:val="p"/>
                      </m:rPr>
                      <a:rPr lang="en-US">
                        <a:solidFill>
                          <a:srgbClr val="000000"/>
                        </a:solidFill>
                        <a:latin typeface="Cambria Math" panose="02040503050406030204" pitchFamily="18" charset="0"/>
                        <a:cs typeface="Calibri" panose="020F0502020204030204" pitchFamily="34" charset="0"/>
                        <a:sym typeface="Calibri"/>
                      </a:rPr>
                      <m:t>mA</m:t>
                    </m:r>
                    <m:r>
                      <a:rPr lang="en-US">
                        <a:solidFill>
                          <a:srgbClr val="000000"/>
                        </a:solidFill>
                        <a:latin typeface="Cambria Math" panose="02040503050406030204" pitchFamily="18" charset="0"/>
                        <a:cs typeface="Calibri" panose="020F0502020204030204" pitchFamily="34" charset="0"/>
                        <a:sym typeface="Calibri"/>
                      </a:rPr>
                      <m:t>)</m:t>
                    </m:r>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.0002</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num>
                          <m:den>
                            <m:r>
                              <a:rPr lang="en-US" i="1">
                                <a:solidFill>
                                  <a:srgbClr val="000000"/>
                                </a:solidFill>
                                <a:latin typeface="Cambria Math" panose="02040503050406030204" pitchFamily="18" charset="0"/>
                                <a:cs typeface="Calibri" panose="020F0502020204030204" pitchFamily="34" charset="0"/>
                                <a:sym typeface="Calibri"/>
                              </a:rPr>
                              <m:t>−2.6</m:t>
                            </m:r>
                            <m:r>
                              <a:rPr lang="en-US" i="1">
                                <a:solidFill>
                                  <a:srgbClr val="000000"/>
                                </a:solidFill>
                                <a:latin typeface="Cambria Math" panose="02040503050406030204" pitchFamily="18" charset="0"/>
                                <a:cs typeface="Calibri" panose="020F0502020204030204" pitchFamily="34" charset="0"/>
                                <a:sym typeface="Calibri"/>
                              </a:rPr>
                              <m:t>𝑉</m:t>
                            </m:r>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13828" y="1423578"/>
                <a:ext cx="8177067" cy="4759560"/>
              </a:xfrm>
              <a:prstGeom prst="rect">
                <a:avLst/>
              </a:prstGeom>
              <a:blipFill>
                <a:blip r:embed="rId3"/>
                <a:stretch>
                  <a:fillRect l="-1085" t="-80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2563481" y="598543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dirty="0"/>
          </a:p>
        </p:txBody>
      </p:sp>
      <p:grpSp>
        <p:nvGrpSpPr>
          <p:cNvPr id="30" name="Group 29">
            <a:extLst>
              <a:ext uri="{FF2B5EF4-FFF2-40B4-BE49-F238E27FC236}">
                <a16:creationId xmlns:a16="http://schemas.microsoft.com/office/drawing/2014/main" id="{DA3CEEB0-2323-6D4F-A343-663CB4EAFDC2}"/>
              </a:ext>
            </a:extLst>
          </p:cNvPr>
          <p:cNvGrpSpPr/>
          <p:nvPr/>
        </p:nvGrpSpPr>
        <p:grpSpPr>
          <a:xfrm>
            <a:off x="7240582" y="2150686"/>
            <a:ext cx="4951418" cy="2792989"/>
            <a:chOff x="7161814" y="3729384"/>
            <a:chExt cx="495141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318276" y="5060612"/>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7588577" y="45938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69718" y="5304513"/>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11700198" y="4585265"/>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69719" y="5502097"/>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169321" y="4802061"/>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739875" y="5597713"/>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94650" y="4162473"/>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1045163" y="41347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551117" y="5314380"/>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86402" y="4938789"/>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246859" y="5319637"/>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343586" y="5307131"/>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343586" y="5990860"/>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76118" y="6066513"/>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65921" y="6043401"/>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909082" y="49438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60102" y="546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11326751" y="4215341"/>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1043645" y="5456199"/>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86999" y="6141373"/>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752735" y="54076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7628511" y="45991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11374039" y="388803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82526" y="3729384"/>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522312" y="5096142"/>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350185" y="56819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350185" y="5681940"/>
                  <a:ext cx="525365" cy="523218"/>
                </a:xfrm>
                <a:prstGeom prst="rect">
                  <a:avLst/>
                </a:prstGeom>
                <a:blipFill>
                  <a:blip r:embed="rId4"/>
                  <a:stretch>
                    <a:fillRect l="-14286" t="-2326" b="-11628"/>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722509" y="464139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66528" y="473850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66528" y="473850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97223" y="558549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76138" y="5620396"/>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449874" y="464302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7161814" y="5353501"/>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7608191" y="52668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7645791" y="4006110"/>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893743" y="465950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7918596" y="49387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451202" y="527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85696" y="5273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82647" y="5277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84703" y="54235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11047438" y="45534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834216" y="4803512"/>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841475" y="553648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94051" y="52842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223516" y="4992086"/>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116147" y="5173514"/>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S</a:t>
              </a: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5952</TotalTime>
  <Words>15103</Words>
  <Application>Microsoft Macintosh PowerPoint</Application>
  <PresentationFormat>Widescreen</PresentationFormat>
  <Paragraphs>2698</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828</cp:revision>
  <dcterms:created xsi:type="dcterms:W3CDTF">2021-07-06T18:24:07Z</dcterms:created>
  <dcterms:modified xsi:type="dcterms:W3CDTF">2021-07-29T23:03:05Z</dcterms:modified>
</cp:coreProperties>
</file>